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53_403EFA2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7" r:id="rId1"/>
  </p:sldMasterIdLst>
  <p:notesMasterIdLst>
    <p:notesMasterId r:id="rId36"/>
  </p:notesMasterIdLst>
  <p:handoutMasterIdLst>
    <p:handoutMasterId r:id="rId37"/>
  </p:handoutMasterIdLst>
  <p:sldIdLst>
    <p:sldId id="1797" r:id="rId2"/>
    <p:sldId id="1857" r:id="rId3"/>
    <p:sldId id="1947" r:id="rId4"/>
    <p:sldId id="1859" r:id="rId5"/>
    <p:sldId id="1863" r:id="rId6"/>
    <p:sldId id="1862" r:id="rId7"/>
    <p:sldId id="1869" r:id="rId8"/>
    <p:sldId id="1868" r:id="rId9"/>
    <p:sldId id="1890" r:id="rId10"/>
    <p:sldId id="1874" r:id="rId11"/>
    <p:sldId id="1875" r:id="rId12"/>
    <p:sldId id="1926" r:id="rId13"/>
    <p:sldId id="2055" r:id="rId14"/>
    <p:sldId id="1877" r:id="rId15"/>
    <p:sldId id="1893" r:id="rId16"/>
    <p:sldId id="1909" r:id="rId17"/>
    <p:sldId id="1878" r:id="rId18"/>
    <p:sldId id="1879" r:id="rId19"/>
    <p:sldId id="1888" r:id="rId20"/>
    <p:sldId id="1867" r:id="rId21"/>
    <p:sldId id="1914" r:id="rId22"/>
    <p:sldId id="1928" r:id="rId23"/>
    <p:sldId id="1950" r:id="rId24"/>
    <p:sldId id="1882" r:id="rId25"/>
    <p:sldId id="1943" r:id="rId26"/>
    <p:sldId id="1886" r:id="rId27"/>
    <p:sldId id="1930" r:id="rId28"/>
    <p:sldId id="2057" r:id="rId29"/>
    <p:sldId id="2056" r:id="rId30"/>
    <p:sldId id="2058" r:id="rId31"/>
    <p:sldId id="1883" r:id="rId32"/>
    <p:sldId id="1865" r:id="rId33"/>
    <p:sldId id="1892" r:id="rId34"/>
    <p:sldId id="1803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EBC10C-B545-2BB3-C571-55140D95BF7A}" name="Raghav Donakanti" initials="RD" userId="S::raghav.donakanti@students.iiit.ac.in::8ac743d8-555b-4386-b384-373bc7d62f68" providerId="AD"/>
  <p188:author id="{169CBB55-591A-3365-EF9E-92969919AFD0}" name="Ponnurangam Kumaraguru" initials="PK" userId="S::pk.guru@iiit.ac.in::c2bc2610-0c6e-4dfc-8497-311072426e73" providerId="AD"/>
  <p188:author id="{039D24C7-4D02-095E-F7AE-3994AE12C128}" name="Priyanshul Govil" initials="PG" userId="S::priyanshul.govil@research.iiit.ac.in::5bbed8f7-2121-484e-a008-933e6f40ac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4FF"/>
    <a:srgbClr val="45AC1A"/>
    <a:srgbClr val="F9E1FF"/>
    <a:srgbClr val="50D9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AF8AA-DF27-7C41-AF31-9A8069880996}" v="29" dt="2024-01-02T04:51:27.959"/>
    <p1510:client id="{2D376FBD-E3E4-DC19-5C0A-42EDFB523D69}" v="4" dt="2024-01-09T06:01:25.628"/>
    <p1510:client id="{B905FADF-8827-888D-46AA-129A00832EC4}" v="1" dt="2024-01-13T06:44:21.170"/>
    <p1510:client id="{BD9A60B3-F472-416D-BEBB-FC68C3607739}" v="3" dt="2024-01-13T05:15:26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modernComment_753_403EFA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19139E-4E9D-4125-8633-42AECA21C6D9}" authorId="{039D24C7-4D02-095E-F7AE-3994AE12C128}" status="resolved" created="2023-12-23T10:01:27.432">
    <pc:sldMkLst xmlns:pc="http://schemas.microsoft.com/office/powerpoint/2013/main/command">
      <pc:docMk/>
      <pc:sldMk cId="1077869095" sldId="1875"/>
    </pc:sldMkLst>
    <p188:replyLst>
      <p188:reply id="{3BAFE100-D4EA-314C-9DE4-375087A97146}" authorId="{169CBB55-591A-3365-EF9E-92969919AFD0}" created="2024-01-02T03:59:00.566">
        <p188:txBody>
          <a:bodyPr/>
          <a:lstStyle/>
          <a:p>
            <a:r>
              <a:rPr lang="en-US"/>
              <a:t>THANKS .. took care.. </a:t>
            </a:r>
          </a:p>
        </p188:txBody>
      </p188:reply>
    </p188:replyLst>
    <p188:txBody>
      <a:bodyPr/>
      <a:lstStyle/>
      <a:p>
        <a:r>
          <a:rPr lang="en-US"/>
          <a:t>[@Ponnurangam Kumaraguru] slide 14 says mid and end sem, but slide 15 does not have that in the grading scheme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8911C-9E6F-9349-AA8C-828BB3D9709E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E826-76D0-E041-AF94-90439CD231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1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50D8A-AAB3-964D-99E5-BA26F602F79D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0F82A-B685-0D4C-882B-03318B8609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1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0F82A-B685-0D4C-882B-03318B8609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6265-4DB0-FA45-B75F-30059C73C432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370-C227-9241-A71F-E38B51D91119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6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E-9B72-A247-B383-561F06D5B024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97753"/>
            <a:ext cx="7315200" cy="1406256"/>
          </a:xfrm>
        </p:spPr>
        <p:txBody>
          <a:bodyPr anchor="b">
            <a:norm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4800" y="4767264"/>
            <a:ext cx="2057400" cy="273844"/>
          </a:xfrm>
        </p:spPr>
        <p:txBody>
          <a:bodyPr/>
          <a:lstStyle/>
          <a:p>
            <a:fld id="{25AA6265-4DB0-FA45-B75F-30059C73C432}" type="datetime1">
              <a:rPr lang="en-US" smtClean="0"/>
              <a:pPr/>
              <a:t>1/31/2024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2317221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371600" y="2514600"/>
            <a:ext cx="6400800" cy="13144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4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9A07-4898-904E-A275-A7DAA3332C00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7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EB9D-0D87-7A40-A394-2BF36BFFD56A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4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E72C-71F0-A843-8D47-9D11E90B96D8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19BF-021B-0E49-B2A6-5E63BEB02D20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6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2AC4-F57F-654F-AF33-6EC318AB8F27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A1C3D-5D5D-EE4C-BA66-69F6463C2A0D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94B5-94B3-BE44-9F82-444CBFA6DCA8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7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E720-703F-AA48-B5FD-CAEB26C9CF96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AAADC-95E9-F045-8DD1-7573E4EA7ABF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4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53_403EFA2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s4-407-online-privacy.blogspot.com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recog.iiit.ac.in/teaching/responsible-ai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1cKE12LK4E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15136" y="797753"/>
            <a:ext cx="6785864" cy="1406256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  <a:highlight>
                  <a:srgbClr val="C0C0C0"/>
                </a:highlight>
              </a:rPr>
              <a:t>CS7.405 Responsible &amp; Safe AI Systems</a:t>
            </a:r>
            <a:endParaRPr lang="en-US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D7146FD-2D5F-7E47-AA90-5D2731D5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25021"/>
            <a:ext cx="276998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E354555-2193-654D-81FD-CEBF8DCD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13" y="4737347"/>
            <a:ext cx="253642" cy="2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E1C841-5FE2-CB44-902D-2CD78051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8" y="4747055"/>
            <a:ext cx="279369" cy="2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9E8A96CA-D159-F74D-AB98-F437BC03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31990"/>
            <a:ext cx="279368" cy="2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1F0FD9-4BF9-C049-8E43-3B6335F28362}"/>
              </a:ext>
            </a:extLst>
          </p:cNvPr>
          <p:cNvSpPr txBox="1"/>
          <p:nvPr/>
        </p:nvSpPr>
        <p:spPr>
          <a:xfrm>
            <a:off x="4111737" y="4731990"/>
            <a:ext cx="9396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@</a:t>
            </a:r>
            <a:r>
              <a:rPr lang="en-US" sz="1350" err="1">
                <a:solidFill>
                  <a:schemeClr val="bg1"/>
                </a:solidFill>
              </a:rPr>
              <a:t>ponguru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4275C-90C2-A545-B768-5E48784066F0}"/>
              </a:ext>
            </a:extLst>
          </p:cNvPr>
          <p:cNvSpPr txBox="1"/>
          <p:nvPr/>
        </p:nvSpPr>
        <p:spPr>
          <a:xfrm>
            <a:off x="1096370" y="4731990"/>
            <a:ext cx="909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>
                <a:solidFill>
                  <a:schemeClr val="bg1"/>
                </a:solidFill>
              </a:rPr>
              <a:t>pk.profgiri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2C75D-6967-FE43-BA69-89E4C6B4B6F7}"/>
              </a:ext>
            </a:extLst>
          </p:cNvPr>
          <p:cNvSpPr txBox="1"/>
          <p:nvPr/>
        </p:nvSpPr>
        <p:spPr>
          <a:xfrm>
            <a:off x="2516301" y="4731990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/in/</a:t>
            </a:r>
            <a:r>
              <a:rPr lang="en-US" sz="1350" err="1">
                <a:solidFill>
                  <a:schemeClr val="bg1"/>
                </a:solidFill>
              </a:rPr>
              <a:t>ponguru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E131-4EBB-8349-8E08-9BEB6C4E794C}"/>
              </a:ext>
            </a:extLst>
          </p:cNvPr>
          <p:cNvSpPr txBox="1"/>
          <p:nvPr/>
        </p:nvSpPr>
        <p:spPr>
          <a:xfrm>
            <a:off x="5814138" y="4731990"/>
            <a:ext cx="20667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err="1">
                <a:solidFill>
                  <a:schemeClr val="bg1"/>
                </a:solidFill>
              </a:rPr>
              <a:t>Ponnurangam.kumaraguru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BFD7C-1D83-9A42-8206-8E4E834F6BE3}"/>
              </a:ext>
            </a:extLst>
          </p:cNvPr>
          <p:cNvSpPr txBox="1"/>
          <p:nvPr/>
        </p:nvSpPr>
        <p:spPr>
          <a:xfrm>
            <a:off x="2267744" y="2447184"/>
            <a:ext cx="4519747" cy="1400383"/>
          </a:xfrm>
          <a:prstGeom prst="rect">
            <a:avLst/>
          </a:prstGeom>
          <a:noFill/>
          <a:ln>
            <a:solidFill>
              <a:srgbClr val="33A4F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N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Ponnurangam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Kumaraguru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(“PK”)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ProfGiri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@ IIIT Hyderabad</a:t>
            </a:r>
            <a:br>
              <a:rPr lang="en-IN"/>
            </a:br>
            <a:endParaRPr lang="en-US" sz="900">
              <a:solidFill>
                <a:schemeClr val="bg1">
                  <a:lumMod val="75000"/>
                </a:scheme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4F2D-1EC9-7943-84F9-1DA5046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C0-1: Students will recognize possible harms that can be caused by modern AI capabilities </a:t>
            </a:r>
          </a:p>
          <a:p>
            <a:r>
              <a:rPr lang="en-US"/>
              <a:t>C0-2: Students will learn to reason about various perspectives on the trajectory of AI development and proliferation </a:t>
            </a:r>
          </a:p>
          <a:p>
            <a:r>
              <a:rPr lang="en-US"/>
              <a:t>C0-3: Students will learn about latest research agendas towards making AI systems safer</a:t>
            </a:r>
          </a:p>
          <a:p>
            <a:r>
              <a:rPr lang="en-US"/>
              <a:t>C0-4: Students will be able to design and run experiments for understanding capabilities of current AI systems.</a:t>
            </a:r>
          </a:p>
          <a:p>
            <a:r>
              <a:rPr lang="en-US"/>
              <a:t>C0-5: Students will conduct, develop, and practice the techniques needed to make AI systems safer  through course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0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Pedagogy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4F2D-1EC9-7943-84F9-1DA5046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IN" sz="2400"/>
              <a:t>Learning </a:t>
            </a:r>
          </a:p>
          <a:p>
            <a:pPr marL="342900" lvl="1" indent="0" fontAlgn="base">
              <a:buNone/>
            </a:pPr>
            <a:r>
              <a:rPr lang="en-IN"/>
              <a:t>Lectures </a:t>
            </a:r>
          </a:p>
          <a:p>
            <a:pPr marL="342900" lvl="1" indent="0" fontAlgn="base">
              <a:buNone/>
            </a:pPr>
            <a:r>
              <a:rPr lang="en-IN"/>
              <a:t>Reading research papers</a:t>
            </a:r>
          </a:p>
          <a:p>
            <a:pPr marL="342900" lvl="1" indent="0" fontAlgn="base">
              <a:buNone/>
            </a:pPr>
            <a:r>
              <a:rPr lang="en-IN"/>
              <a:t>Class participation: questions, discussions</a:t>
            </a:r>
          </a:p>
          <a:p>
            <a:pPr marL="342900" lvl="1" indent="0" fontAlgn="base">
              <a:buNone/>
            </a:pPr>
            <a:r>
              <a:rPr lang="en-IN"/>
              <a:t>Tutorials </a:t>
            </a:r>
          </a:p>
          <a:p>
            <a:pPr marL="342900" lvl="1" indent="0" fontAlgn="base">
              <a:buNone/>
            </a:pPr>
            <a:r>
              <a:rPr lang="en-IN"/>
              <a:t>Online discussion: Moodle </a:t>
            </a:r>
            <a:endParaRPr lang="en-IN">
              <a:cs typeface="Calibri"/>
            </a:endParaRPr>
          </a:p>
          <a:p>
            <a:pPr marL="0" indent="0" fontAlgn="base">
              <a:buNone/>
            </a:pPr>
            <a:r>
              <a:rPr lang="en-IN" sz="2400"/>
              <a:t>Learning by doing </a:t>
            </a:r>
          </a:p>
          <a:p>
            <a:pPr marL="342900" lvl="1" indent="0" fontAlgn="base">
              <a:buNone/>
            </a:pPr>
            <a:r>
              <a:rPr lang="en-IN"/>
              <a:t>Course project </a:t>
            </a:r>
          </a:p>
          <a:p>
            <a:pPr marL="342900" lvl="1" indent="0" fontAlgn="base">
              <a:buNone/>
            </a:pPr>
            <a:r>
              <a:rPr lang="en-IN"/>
              <a:t>Real world issues </a:t>
            </a:r>
          </a:p>
          <a:p>
            <a:pPr marL="342900" lvl="1" indent="0" fontAlgn="base">
              <a:buNone/>
            </a:pPr>
            <a:r>
              <a:rPr lang="en-IN"/>
              <a:t>Interdisciplinary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90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2D0D-51CC-2A4A-951E-C2ED82CF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Grading, Relative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20651E-1777-A348-9B5C-40D93C9D8D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268757"/>
              </p:ext>
            </p:extLst>
          </p:nvPr>
        </p:nvGraphicFramePr>
        <p:xfrm>
          <a:off x="628650" y="1370013"/>
          <a:ext cx="7886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252992843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04604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 of Evaluation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Weightage (in %)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Quiz-II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5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Assignments (2)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Project report + Blog + Video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[6 + 2 + 2]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9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3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Mid-term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1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Activity / Tutorial-Follow-ups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912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CAF8-67FF-3349-8668-EE5CE47C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0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C7C0-196C-5144-9C9C-A01E79A6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E6B0C-E188-FD41-808E-2A9912FB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One review every 4 weeks</a:t>
            </a:r>
          </a:p>
          <a:p>
            <a:pPr marL="0" indent="0">
              <a:buNone/>
            </a:pPr>
            <a:r>
              <a:rPr lang="en-US"/>
              <a:t>	Total of 4 reviews </a:t>
            </a:r>
          </a:p>
          <a:p>
            <a:pPr marL="0" indent="0">
              <a:buNone/>
            </a:pPr>
            <a:r>
              <a:rPr lang="en-US"/>
              <a:t>	5 + 5 + 5 + 15 marks </a:t>
            </a:r>
          </a:p>
          <a:p>
            <a:pPr marL="0" indent="0">
              <a:buNone/>
            </a:pPr>
            <a:r>
              <a:rPr lang="en-US"/>
              <a:t>External evaluators for the projects (preferably mid &amp; final)  </a:t>
            </a:r>
          </a:p>
          <a:p>
            <a:pPr marL="0" indent="0">
              <a:buNone/>
            </a:pPr>
            <a:r>
              <a:rPr lang="en-US"/>
              <a:t>If things work out well, you can continue working on the project through the summer / fall semester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743E4-AADA-CC43-872E-646F780D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8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C019224-340E-4140-A4D7-BC85D10498F4}" type="slidenum">
              <a:rPr lang="en-US" sz="12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79425"/>
            <a:ext cx="3168650" cy="4184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74958-7217-4943-9B48-EA2CA1BB214A}"/>
              </a:ext>
            </a:extLst>
          </p:cNvPr>
          <p:cNvSpPr txBox="1"/>
          <p:nvPr/>
        </p:nvSpPr>
        <p:spPr>
          <a:xfrm>
            <a:off x="1709159" y="4751462"/>
            <a:ext cx="448635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hlinkClick r:id="rId2"/>
              </a:rPr>
              <a:t>https://cs4-407-online-privacy.blogspot.com/</a:t>
            </a:r>
            <a:r>
              <a:rPr lang="en-US"/>
              <a:t> 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A303DD-0F77-544C-B3F0-00C6B5D6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44" y="267494"/>
            <a:ext cx="6408712" cy="4329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43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A2EE-1D90-F946-B23C-DF01A73E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2"/>
            <a:ext cx="7886700" cy="138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8D213-EA31-AB4F-9286-2AEFEFEF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C019224-340E-4140-A4D7-BC85D10498F4}" type="slidenum">
              <a:rPr lang="en-US" sz="12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200"/>
          </a:p>
        </p:txBody>
      </p:sp>
      <p:pic>
        <p:nvPicPr>
          <p:cNvPr id="2050" name="Picture 2" descr="Profile photo for Shashwat Goel">
            <a:extLst>
              <a:ext uri="{FF2B5EF4-FFF2-40B4-BE49-F238E27FC236}">
                <a16:creationId xmlns:a16="http://schemas.microsoft.com/office/drawing/2014/main" id="{F77C5234-7AA3-6348-BB14-1B52CE1E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3638"/>
            <a:ext cx="2571750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glasses smiling&#10;&#10;Description automatically generated">
            <a:extLst>
              <a:ext uri="{FF2B5EF4-FFF2-40B4-BE49-F238E27FC236}">
                <a16:creationId xmlns:a16="http://schemas.microsoft.com/office/drawing/2014/main" id="{1836BC08-4247-3A4A-A8E4-FF610D7E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87" y="1585167"/>
            <a:ext cx="2571750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erson standing in front of trees&#10;&#10;Description automatically generated">
            <a:extLst>
              <a:ext uri="{FF2B5EF4-FFF2-40B4-BE49-F238E27FC236}">
                <a16:creationId xmlns:a16="http://schemas.microsoft.com/office/drawing/2014/main" id="{B3BCC05E-247B-8846-92D5-C85BE321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98" y="1585167"/>
            <a:ext cx="2571750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917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A2EE-1D90-F946-B23C-DF01A73E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51579"/>
            <a:ext cx="7879842" cy="8331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Mentors (optional)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8D213-EA31-AB4F-9286-2AEFEFEF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C019224-340E-4140-A4D7-BC85D10498F4}" type="slidenum">
              <a:rPr lang="en-US" sz="12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200"/>
          </a:p>
        </p:txBody>
      </p:sp>
      <p:pic>
        <p:nvPicPr>
          <p:cNvPr id="9" name="Picture 8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09CD963-E02D-3B41-8D0A-9FD601821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23" b="-2"/>
          <a:stretch/>
        </p:blipFill>
        <p:spPr>
          <a:xfrm>
            <a:off x="3707904" y="128786"/>
            <a:ext cx="2120898" cy="279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139D64B0-F7ED-1E44-9D6B-D931B6857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00" t="31801" b="30400"/>
          <a:stretch/>
        </p:blipFill>
        <p:spPr>
          <a:xfrm>
            <a:off x="6156176" y="128786"/>
            <a:ext cx="2465751" cy="2798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63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4F2D-1EC9-7943-84F9-1DA5046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IN"/>
              <a:t>Given the nature of the topic, it is exciting and relevant, so we can look at what is happening during the semester and pick them up </a:t>
            </a:r>
          </a:p>
          <a:p>
            <a:pPr marL="342900" lvl="1" indent="0" fontAlgn="base">
              <a:buNone/>
            </a:pPr>
            <a:r>
              <a:rPr lang="en-IN"/>
              <a:t>Will be happy to change (a bit) the content as we proceed  </a:t>
            </a:r>
          </a:p>
          <a:p>
            <a:pPr marL="342900" lvl="1" indent="0" fontAlgn="base">
              <a:buNone/>
            </a:pPr>
            <a:r>
              <a:rPr lang="en-IN"/>
              <a:t>Discuss about GAB in Fall 2018 semester </a:t>
            </a:r>
          </a:p>
          <a:p>
            <a:pPr marL="342900" lvl="1" indent="0" fontAlgn="base">
              <a:buNone/>
            </a:pPr>
            <a:r>
              <a:rPr lang="en-IN"/>
              <a:t>Will be great to have these going on Moodle? </a:t>
            </a:r>
            <a:endParaRPr lang="en-IN">
              <a:cs typeface="Calibri"/>
            </a:endParaRPr>
          </a:p>
          <a:p>
            <a:pPr marL="0" indent="0" fontAlgn="base">
              <a:buNone/>
            </a:pPr>
            <a:r>
              <a:rPr lang="en-IN" sz="2400"/>
              <a:t>I am excited, willing to learn, and modify as it works for you </a:t>
            </a:r>
          </a:p>
          <a:p>
            <a:pPr marL="0" indent="0" fontAlgn="base">
              <a:buNone/>
            </a:pPr>
            <a:r>
              <a:rPr lang="en-IN" sz="2400"/>
              <a:t>If you focus on looking at some interesting problems around, you and if we can address it through the class that will be super cool!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4F2D-1EC9-7943-84F9-1DA5046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IN" sz="2400"/>
              <a:t>Course timings &amp; Classroom </a:t>
            </a:r>
          </a:p>
          <a:p>
            <a:pPr marL="342900" lvl="1" indent="0" fontAlgn="base">
              <a:buNone/>
            </a:pPr>
            <a:r>
              <a:rPr lang="en-IN"/>
              <a:t>Mondays 0830 – 1000 hrs </a:t>
            </a:r>
          </a:p>
          <a:p>
            <a:pPr marL="342900" lvl="1" indent="0" fontAlgn="base">
              <a:buNone/>
            </a:pPr>
            <a:r>
              <a:rPr lang="en-IN"/>
              <a:t>Thursdays 0830 – 1000 hrs </a:t>
            </a:r>
          </a:p>
          <a:p>
            <a:pPr marL="0" indent="0" fontAlgn="base">
              <a:buNone/>
            </a:pPr>
            <a:r>
              <a:rPr lang="en-IN" sz="2400"/>
              <a:t>Course materials </a:t>
            </a:r>
          </a:p>
          <a:p>
            <a:pPr marL="342900" lvl="1" indent="0" fontAlgn="base">
              <a:buNone/>
            </a:pPr>
            <a:r>
              <a:rPr lang="en-IN"/>
              <a:t>No prescribed book </a:t>
            </a:r>
          </a:p>
          <a:p>
            <a:pPr marL="342900" lvl="1" indent="0" fontAlgn="base">
              <a:buNone/>
            </a:pPr>
            <a:r>
              <a:rPr lang="en-IN"/>
              <a:t>Papers will be circulated</a:t>
            </a:r>
          </a:p>
          <a:p>
            <a:pPr marL="342900" lvl="1" indent="0" fontAlgn="base">
              <a:buNone/>
            </a:pPr>
            <a:r>
              <a:rPr lang="en-IN"/>
              <a:t>All course materials will be shared on Moodle </a:t>
            </a:r>
          </a:p>
          <a:p>
            <a:pPr marL="0" indent="0" fontAlgn="base">
              <a:buNone/>
            </a:pPr>
            <a:r>
              <a:rPr lang="en-IN" sz="2400"/>
              <a:t>Office hours </a:t>
            </a:r>
          </a:p>
          <a:p>
            <a:pPr marL="342900" lvl="1" indent="0" fontAlgn="base">
              <a:buNone/>
            </a:pPr>
            <a:r>
              <a:rPr lang="en-IN"/>
              <a:t>We will announce it soon </a:t>
            </a:r>
          </a:p>
          <a:p>
            <a:pPr marL="342900" lvl="1" indent="0" fontAlgn="base">
              <a:buNone/>
            </a:pPr>
            <a:r>
              <a:rPr lang="en-IN"/>
              <a:t>PK &amp; TAs </a:t>
            </a:r>
          </a:p>
          <a:p>
            <a:pPr marL="0" indent="0" fontAlgn="base">
              <a:buNone/>
            </a:pPr>
            <a:r>
              <a:rPr lang="en-IN" sz="2400"/>
              <a:t>Will try and share slides before the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9841-F33D-44F0-8DC9-5567E7E2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Guest Lectures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08C7-FBB7-424B-AD95-23C67A88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829300" cy="36718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Wendy Hall, Univ of Southampton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Neel Nanda, Google DeepMind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Arun Jose, Independent Researcher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Prof. Ravi </a:t>
            </a:r>
            <a:r>
              <a:rPr lang="en-US" err="1">
                <a:cs typeface="Calibri"/>
              </a:rPr>
              <a:t>Balaraman</a:t>
            </a:r>
            <a:r>
              <a:rPr lang="en-US">
                <a:cs typeface="Calibri"/>
              </a:rPr>
              <a:t>, IIT Madras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Daniel </a:t>
            </a:r>
            <a:r>
              <a:rPr lang="en-US" err="1">
                <a:cs typeface="Calibri"/>
              </a:rPr>
              <a:t>Paleka</a:t>
            </a:r>
            <a:r>
              <a:rPr lang="en-US">
                <a:cs typeface="Calibri"/>
              </a:rPr>
              <a:t>, PhD Student, ETH Zurich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Dr. Adam </a:t>
            </a:r>
            <a:r>
              <a:rPr lang="en-US" err="1">
                <a:cs typeface="Calibri"/>
              </a:rPr>
              <a:t>Gleave</a:t>
            </a:r>
            <a:r>
              <a:rPr lang="en-US">
                <a:cs typeface="Calibri"/>
              </a:rPr>
              <a:t>, CEO FAR AI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Dr. Dan </a:t>
            </a:r>
            <a:r>
              <a:rPr lang="en-US" err="1">
                <a:cs typeface="Calibri"/>
              </a:rPr>
              <a:t>Hendrycks</a:t>
            </a:r>
            <a:r>
              <a:rPr lang="en-US">
                <a:cs typeface="Calibri"/>
              </a:rPr>
              <a:t>, Director of Center for AI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Dr. Ethan Perez, Research Scientist, Anthropic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Prof. Vincent </a:t>
            </a:r>
            <a:r>
              <a:rPr lang="en-US" err="1">
                <a:cs typeface="Calibri"/>
              </a:rPr>
              <a:t>Conitzer</a:t>
            </a:r>
            <a:r>
              <a:rPr lang="en-US">
                <a:cs typeface="Calibri"/>
              </a:rPr>
              <a:t>, Carnegie Mellon University</a:t>
            </a:r>
          </a:p>
          <a:p>
            <a:pPr marL="0" indent="0">
              <a:buNone/>
            </a:pPr>
            <a:r>
              <a:rPr lang="en-IN">
                <a:cs typeface="Calibri"/>
              </a:rPr>
              <a:t>Anybody more? </a:t>
            </a:r>
          </a:p>
          <a:p>
            <a:pPr marL="0" indent="0">
              <a:buNone/>
            </a:pPr>
            <a:endParaRPr lang="en-IN">
              <a:cs typeface="Calibri"/>
            </a:endParaRPr>
          </a:p>
          <a:p>
            <a:pPr marL="0" indent="0">
              <a:buNone/>
            </a:pPr>
            <a:r>
              <a:rPr lang="en-IN">
                <a:cs typeface="Calibri"/>
              </a:rPr>
              <a:t>Mostly evening IST! 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154A-FD89-4DB8-86B8-98A4A06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4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0239-B6D8-4C41-A5CE-7DADBE44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594B-E82D-B147-9EBC-F014254D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03956"/>
            <a:ext cx="7886700" cy="14287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7428-E2A5-B647-AC7E-63AEC803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4EF13-4971-D841-8FC6-6F3F1B1C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1" y="1722386"/>
            <a:ext cx="1761067" cy="92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FC8293E-21C4-5E48-B43B-83C600A4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25450"/>
            <a:ext cx="1134821" cy="12241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FC83BD-8F54-2444-A72E-6E7D26E1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950" y="-2011363"/>
            <a:ext cx="14224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D7498E-6779-4146-A310-F136EB21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059582"/>
            <a:ext cx="14224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B0D1CC-235F-204D-8E04-D65DC734E736}"/>
              </a:ext>
            </a:extLst>
          </p:cNvPr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C9ECC-6A56-0B47-AA47-0A62AEB2C1A1}"/>
              </a:ext>
            </a:extLst>
          </p:cNvPr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 </a:t>
            </a:r>
            <a:endParaRPr lang="en-US"/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80BAC74-4A81-4B43-A108-FBB8C261F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1408" y="169681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9575E353-C43D-D34B-AB2A-17C325D7E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6898" y="12919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2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C8BF-F0E9-9E43-8E34-B09F9035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Plagiarism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74B1-D846-E244-BB73-14C207CC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IN"/>
              <a:t>What is it? </a:t>
            </a:r>
          </a:p>
          <a:p>
            <a:pPr marL="0" indent="0" fontAlgn="base">
              <a:buNone/>
            </a:pPr>
            <a:r>
              <a:rPr lang="en-IN"/>
              <a:t>Copying HWs</a:t>
            </a:r>
          </a:p>
          <a:p>
            <a:pPr marL="0" indent="0" fontAlgn="base">
              <a:buNone/>
            </a:pPr>
            <a:r>
              <a:rPr lang="en-IN"/>
              <a:t>Any content taken from another source without citation</a:t>
            </a:r>
          </a:p>
          <a:p>
            <a:pPr marL="0" indent="0" fontAlgn="base">
              <a:buNone/>
            </a:pPr>
            <a:r>
              <a:rPr lang="en-IN"/>
              <a:t>First time caught, zero on that submission</a:t>
            </a:r>
          </a:p>
          <a:p>
            <a:pPr marL="0" indent="0" fontAlgn="base">
              <a:buNone/>
            </a:pPr>
            <a:r>
              <a:rPr lang="en-IN"/>
              <a:t>Second time caught will be directed to academic committee</a:t>
            </a:r>
          </a:p>
          <a:p>
            <a:pPr marL="0" indent="0" fontAlgn="base">
              <a:buNone/>
            </a:pPr>
            <a:r>
              <a:rPr lang="en-IN"/>
              <a:t>Caught in final report, one grade lower </a:t>
            </a:r>
          </a:p>
          <a:p>
            <a:pPr marL="0" indent="0" fontAlgn="base">
              <a:buNone/>
            </a:pPr>
            <a:r>
              <a:rPr lang="en-IN"/>
              <a:t>Whatever policy from IIITH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B1D2A-0616-AB49-99B0-7ED2462D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5515-1883-0343-B315-47D5EB58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that we will cover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4F7A-BDAA-9E4B-A4B2-E1BDC8D7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 menu for a restaurant&#10;&#10;Description automatically generated with low confidence">
            <a:extLst>
              <a:ext uri="{FF2B5EF4-FFF2-40B4-BE49-F238E27FC236}">
                <a16:creationId xmlns:a16="http://schemas.microsoft.com/office/drawing/2014/main" id="{34DEF385-15B3-0B40-9206-E0FF5A64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11510"/>
            <a:ext cx="3475930" cy="3774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B78D6-974C-FC44-9E3A-BFC23A6E2EBF}"/>
              </a:ext>
            </a:extLst>
          </p:cNvPr>
          <p:cNvSpPr txBox="1"/>
          <p:nvPr/>
        </p:nvSpPr>
        <p:spPr>
          <a:xfrm>
            <a:off x="5562468" y="4346164"/>
            <a:ext cx="34740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/>
              <a:t>https://</a:t>
            </a:r>
            <a:r>
              <a:rPr lang="en-US" sz="700" err="1"/>
              <a:t>www.dineout.co.in</a:t>
            </a:r>
            <a:r>
              <a:rPr lang="en-US" sz="700"/>
              <a:t>/</a:t>
            </a:r>
            <a:r>
              <a:rPr lang="en-US" sz="700" err="1"/>
              <a:t>hyderabad</a:t>
            </a:r>
            <a:r>
              <a:rPr lang="en-US" sz="700"/>
              <a:t>/chutneys-madhapur-west-hyderabad-11747/menu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C89E0F-A59E-AC41-A7C4-50EB5AE6F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Introduction to AI Capabilities and Risks</a:t>
            </a:r>
          </a:p>
          <a:p>
            <a:pPr marL="0" indent="0">
              <a:buNone/>
            </a:pPr>
            <a:r>
              <a:rPr lang="en-US"/>
              <a:t>Robustness</a:t>
            </a:r>
          </a:p>
          <a:p>
            <a:pPr marL="0" indent="0">
              <a:buNone/>
            </a:pPr>
            <a:r>
              <a:rPr lang="en-US"/>
              <a:t>Transparency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Artificial General Intelligence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AI Governance and Career Opportunities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35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C078-DA87-F746-B33B-E2D686F3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Moodle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8A47-7ECF-8F4E-A037-4BB405B3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We will use Moodle for all content sharing – slides, HWs, announcements, clarifications, etc.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588DA-EE8F-2945-945A-FCB6CA58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3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494F-BC43-DE47-B258-778D3F27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FD579-369A-4649-B7D7-A28BDF5B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0BB9B-EB0E-8E4C-B308-FDD9A3F9F543}"/>
              </a:ext>
            </a:extLst>
          </p:cNvPr>
          <p:cNvSpPr txBox="1"/>
          <p:nvPr/>
        </p:nvSpPr>
        <p:spPr>
          <a:xfrm>
            <a:off x="2123728" y="4716622"/>
            <a:ext cx="47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2"/>
              </a:rPr>
              <a:t>https://precog.iiit.ac.in/teaching/responsible-ai/</a:t>
            </a:r>
            <a:r>
              <a:rPr lang="en-US"/>
              <a:t> </a:t>
            </a:r>
          </a:p>
        </p:txBody>
      </p:sp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EE4CEAE0-067B-E347-A32B-A5387726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95486"/>
            <a:ext cx="5362568" cy="4405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382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35CD-DAEA-584D-A775-22D09C89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246888"/>
            <a:ext cx="4688333" cy="1337310"/>
          </a:xfrm>
        </p:spPr>
        <p:txBody>
          <a:bodyPr anchor="b">
            <a:normAutofit/>
          </a:bodyPr>
          <a:lstStyle/>
          <a:p>
            <a:r>
              <a:rPr lang="en-US" sz="4100"/>
              <a:t> Award </a:t>
            </a:r>
          </a:p>
        </p:txBody>
      </p:sp>
      <p:pic>
        <p:nvPicPr>
          <p:cNvPr id="6" name="Picture 5" descr="A penguin standing on rocks&#10;&#10;Description automatically generated">
            <a:extLst>
              <a:ext uri="{FF2B5EF4-FFF2-40B4-BE49-F238E27FC236}">
                <a16:creationId xmlns:a16="http://schemas.microsoft.com/office/drawing/2014/main" id="{20652A4A-3296-594B-81EE-D0E0E438B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9" r="10060"/>
          <a:stretch/>
        </p:blipFill>
        <p:spPr>
          <a:xfrm>
            <a:off x="20" y="10"/>
            <a:ext cx="3492988" cy="51434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1BC0-F350-074C-9E50-7ED2CB89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21" y="2029968"/>
            <a:ext cx="4688333" cy="2612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700"/>
              <a:t>Brave penguin to take the 1</a:t>
            </a:r>
            <a:r>
              <a:rPr lang="en-IN" sz="1700" baseline="30000"/>
              <a:t>st</a:t>
            </a:r>
            <a:r>
              <a:rPr lang="en-IN" sz="1700"/>
              <a:t> dive </a:t>
            </a:r>
          </a:p>
          <a:p>
            <a:pPr marL="0" lvl="0" indent="0">
              <a:buNone/>
            </a:pPr>
            <a:r>
              <a:rPr lang="en-IN" sz="1700"/>
              <a:t>Hard problem </a:t>
            </a:r>
          </a:p>
          <a:p>
            <a:pPr marL="0" lvl="0" indent="0">
              <a:buNone/>
            </a:pPr>
            <a:r>
              <a:rPr lang="en-IN" sz="1700"/>
              <a:t>Consistent efforts during the semester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E0ED9-8757-6C44-812E-2613658B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733" y="4767262"/>
            <a:ext cx="975616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019224-340E-4140-A4D7-BC85D10498F4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86E6-583E-BC44-952D-4D03BC5A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Level Agreement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69AF-8C61-2C47-A153-7BED56A9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Any question / clarification ask, if not urgent, will be answered in 24 </a:t>
            </a:r>
            <a:r>
              <a:rPr lang="en-US" err="1"/>
              <a:t>hrs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If anything, urgent, feel free to attach the time in which you want the answer, we will try to respond </a:t>
            </a:r>
          </a:p>
          <a:p>
            <a:pPr marL="0" indent="0">
              <a:buNone/>
            </a:pPr>
            <a:r>
              <a:rPr lang="en-US"/>
              <a:t>TAs are your 1</a:t>
            </a:r>
            <a:r>
              <a:rPr lang="en-US" baseline="30000"/>
              <a:t>st</a:t>
            </a:r>
            <a:r>
              <a:rPr lang="en-US"/>
              <a:t> point of contact only on escalation, you will bring it up to 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F41B0-BC42-7C4F-85DA-7CDF7503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0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5293-62EC-4588-A86A-FCDDA628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Who you are?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ECD2-2A52-40D9-9CD4-E7F735C0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You name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Your program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Why taking this course in a couple of lines </a:t>
            </a:r>
          </a:p>
          <a:p>
            <a:pPr marL="342900" lvl="1" indent="0">
              <a:buNone/>
            </a:pPr>
            <a:r>
              <a:rPr lang="en-US">
                <a:cs typeface="Calibri"/>
              </a:rPr>
              <a:t>Lets discuss a few of these after you are done </a:t>
            </a:r>
          </a:p>
          <a:p>
            <a:pPr marL="0" indent="0">
              <a:buNone/>
            </a:pPr>
            <a:r>
              <a:rPr lang="en-US"/>
              <a:t>What do you want to get out of the class?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Write in the paper, with your name and Roll #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F5EF-411D-45DD-8966-6EFCF0E8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7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6EC8-B1D2-E044-B573-436F707A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 / clarifications?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347B-87A4-6845-8BA7-C1EC5855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07282-5221-7B42-8297-7696DE57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161D-F045-B846-9B13-72672DB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Improvement in AI capabilities: Your list? Your life time?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C93-342A-4A4B-9961-66C15AAF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912CB-B9A7-694A-B3BF-324F16220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5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161D-F045-B846-9B13-72672DB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 in AI capabilities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C93-342A-4A4B-9961-66C15AAF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A3AC8378-7B90-CB40-949F-AE6560C5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8649"/>
            <a:ext cx="4525955" cy="36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6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665B-E078-1842-B9C8-B9918E9A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you 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3124-27EF-7D47-84BF-99F8710D1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CND </a:t>
            </a:r>
          </a:p>
          <a:p>
            <a:pPr marL="0" indent="0">
              <a:buNone/>
            </a:pPr>
            <a:r>
              <a:rPr lang="en-US"/>
              <a:t>ECD </a:t>
            </a:r>
          </a:p>
          <a:p>
            <a:pPr marL="0" indent="0">
              <a:buNone/>
            </a:pPr>
            <a:r>
              <a:rPr lang="en-US"/>
              <a:t>EHD </a:t>
            </a:r>
          </a:p>
          <a:p>
            <a:pPr marL="0" indent="0">
              <a:buNone/>
            </a:pPr>
            <a:r>
              <a:rPr lang="en-US"/>
              <a:t>ECE </a:t>
            </a:r>
          </a:p>
          <a:p>
            <a:pPr marL="0" indent="0">
              <a:buNone/>
            </a:pPr>
            <a:r>
              <a:rPr lang="en-US"/>
              <a:t>CLD </a:t>
            </a:r>
          </a:p>
          <a:p>
            <a:pPr marL="0" indent="0">
              <a:buNone/>
            </a:pPr>
            <a:r>
              <a:rPr lang="en-US"/>
              <a:t>CSE </a:t>
            </a:r>
          </a:p>
          <a:p>
            <a:pPr marL="0" indent="0">
              <a:buNone/>
            </a:pPr>
            <a:r>
              <a:rPr lang="en-US"/>
              <a:t>CSD</a:t>
            </a:r>
          </a:p>
          <a:p>
            <a:pPr marL="0" indent="0">
              <a:buNone/>
            </a:pPr>
            <a:r>
              <a:rPr lang="en-US"/>
              <a:t>???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1F745-713F-854E-8098-90DBCA4D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1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161D-F045-B846-9B13-72672DB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 in AI capabilities: Your list?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C93-342A-4A4B-9961-66C15AAF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A09E20-C7D7-094B-BD46-34D50494B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Transportation</a:t>
            </a:r>
          </a:p>
          <a:p>
            <a:pPr marL="0" indent="0">
              <a:buNone/>
            </a:pPr>
            <a:r>
              <a:rPr lang="en-US"/>
              <a:t>Healthcare</a:t>
            </a:r>
          </a:p>
          <a:p>
            <a:pPr marL="0" indent="0">
              <a:buNone/>
            </a:pPr>
            <a:r>
              <a:rPr lang="en-US"/>
              <a:t>Banking</a:t>
            </a:r>
          </a:p>
          <a:p>
            <a:pPr marL="0" indent="0">
              <a:buNone/>
            </a:pPr>
            <a:r>
              <a:rPr lang="en-US"/>
              <a:t>Entertainment</a:t>
            </a:r>
          </a:p>
          <a:p>
            <a:pPr marL="0" indent="0">
              <a:buNone/>
            </a:pPr>
            <a:r>
              <a:rPr lang="en-US"/>
              <a:t>E-Commerce</a:t>
            </a:r>
          </a:p>
          <a:p>
            <a:pPr marL="0" indent="0">
              <a:buNone/>
            </a:pPr>
            <a:r>
              <a:rPr lang="en-US"/>
              <a:t>Education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91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89E1-1567-3944-BAD2-C6134C95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5761-AA0A-8247-A252-B43731F4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5F8781-8A29-4879-8FB8-D7566F489B5B}"/>
              </a:ext>
            </a:extLst>
          </p:cNvPr>
          <p:cNvSpPr txBox="1">
            <a:spLocks/>
          </p:cNvSpPr>
          <p:nvPr/>
        </p:nvSpPr>
        <p:spPr>
          <a:xfrm>
            <a:off x="4001237" y="4046935"/>
            <a:ext cx="513771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Deadline: 23:59hrs, Jan 6   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53E410-7945-4E42-B448-80DC53BA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575198" cy="32635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/>
              <a:t>AI Tipping point</a:t>
            </a:r>
            <a:endParaRPr lang="en-IN">
              <a:hlinkClick r:id="rId2"/>
            </a:endParaRPr>
          </a:p>
          <a:p>
            <a:pPr marL="0" indent="0">
              <a:buNone/>
            </a:pPr>
            <a:r>
              <a:rPr lang="en-IN">
                <a:hlinkClick r:id="rId2"/>
              </a:rPr>
              <a:t>https://www.youtube.com/watch?v=1cKE12LK4Eo</a:t>
            </a:r>
            <a:r>
              <a:rPr lang="en-IN"/>
              <a:t> </a:t>
            </a:r>
            <a:br>
              <a:rPr lang="en-IN"/>
            </a:br>
            <a:br>
              <a:rPr lang="en-IN"/>
            </a:br>
            <a:r>
              <a:rPr lang="en-IN"/>
              <a:t>Submit 3 KEY takeaways according to you </a:t>
            </a:r>
            <a:br>
              <a:rPr lang="en-IN"/>
            </a:br>
            <a:endParaRPr lang="en-IN"/>
          </a:p>
          <a:p>
            <a:pPr marL="0" indent="0">
              <a:buNone/>
            </a:pPr>
            <a:r>
              <a:rPr lang="en-IN"/>
              <a:t>Submit any aspect that you agree &amp; did not agree with </a:t>
            </a:r>
            <a:br>
              <a:rPr lang="en-IN"/>
            </a:br>
            <a:endParaRPr lang="en-US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8EB64A-F679-D549-A5C5-4EA90160A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0" t="12681" r="9240" b="11759"/>
          <a:stretch/>
        </p:blipFill>
        <p:spPr>
          <a:xfrm>
            <a:off x="4082142" y="593722"/>
            <a:ext cx="4259035" cy="3453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724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621F-FA6F-704D-B8DD-ABB94E91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Any questions?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7610-A364-7542-8051-2DC938D7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3A7A9-88FC-7843-965F-0E1CA67F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4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9841-F33D-44F0-8DC9-5567E7E2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Bibliography / Acknowledgements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154A-FD89-4DB8-86B8-98A4A06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4C948-4802-F44B-B230-28AB32DF6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33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9CC50-6CA8-134D-AD9B-CD355416AB23}"/>
              </a:ext>
            </a:extLst>
          </p:cNvPr>
          <p:cNvSpPr txBox="1"/>
          <p:nvPr/>
        </p:nvSpPr>
        <p:spPr>
          <a:xfrm>
            <a:off x="2101646" y="411510"/>
            <a:ext cx="148207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pk.profgiri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0C6FF-11A9-D043-B9E4-8F4F64091486}"/>
              </a:ext>
            </a:extLst>
          </p:cNvPr>
          <p:cNvSpPr txBox="1"/>
          <p:nvPr/>
        </p:nvSpPr>
        <p:spPr>
          <a:xfrm>
            <a:off x="2789802" y="1149519"/>
            <a:ext cx="357918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Ponnurangam.kumaraguru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5D71F-A71E-674F-8007-0CFECC4AF691}"/>
              </a:ext>
            </a:extLst>
          </p:cNvPr>
          <p:cNvSpPr txBox="1"/>
          <p:nvPr/>
        </p:nvSpPr>
        <p:spPr>
          <a:xfrm>
            <a:off x="3356329" y="1851597"/>
            <a:ext cx="173477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>
                <a:solidFill>
                  <a:schemeClr val="bg1"/>
                </a:solidFill>
                <a:latin typeface="+mj-lt"/>
                <a:ea typeface="+mj-ea"/>
                <a:cs typeface="+mj-cs"/>
              </a:rPr>
              <a:t>/in/</a:t>
            </a:r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EEF1-36B2-CC47-9105-3B25F3B8AED2}"/>
              </a:ext>
            </a:extLst>
          </p:cNvPr>
          <p:cNvSpPr txBox="1"/>
          <p:nvPr/>
        </p:nvSpPr>
        <p:spPr>
          <a:xfrm>
            <a:off x="3857108" y="2553675"/>
            <a:ext cx="126829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06B9E-89F9-CB4B-BA0A-A4CF9BCA738E}"/>
              </a:ext>
            </a:extLst>
          </p:cNvPr>
          <p:cNvSpPr txBox="1"/>
          <p:nvPr/>
        </p:nvSpPr>
        <p:spPr>
          <a:xfrm>
            <a:off x="4214368" y="3255753"/>
            <a:ext cx="243034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pk.guru@iiit.ac.in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D4E9-2F7B-A748-8F5C-01DB6B64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23" y="3335848"/>
            <a:ext cx="388030" cy="38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04E53-1AE6-F744-B4A2-21C60E27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10" y="1144687"/>
            <a:ext cx="473510" cy="473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0A3FC0-114C-9B4F-BB37-4A54C404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23" y="411510"/>
            <a:ext cx="450123" cy="450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6C4E30-845C-C946-9DCC-C466F0991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044" y="1839904"/>
            <a:ext cx="473510" cy="473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B29DD3-365B-7D46-B642-50FA6550E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30" y="2571750"/>
            <a:ext cx="450124" cy="450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62B1B-8DFF-9F44-8AD2-F198FD2D19BA}"/>
              </a:ext>
            </a:extLst>
          </p:cNvPr>
          <p:cNvSpPr txBox="1"/>
          <p:nvPr/>
        </p:nvSpPr>
        <p:spPr>
          <a:xfrm>
            <a:off x="251520" y="2859782"/>
            <a:ext cx="2670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highlight>
                  <a:srgbClr val="C0C0C0"/>
                </a:highlight>
              </a:rPr>
              <a:t>Thank you </a:t>
            </a:r>
          </a:p>
          <a:p>
            <a:r>
              <a:rPr lang="en-US" sz="3600">
                <a:highlight>
                  <a:srgbClr val="C0C0C0"/>
                </a:highlight>
              </a:rPr>
              <a:t>for attending the class!!!  </a:t>
            </a:r>
          </a:p>
        </p:txBody>
      </p:sp>
    </p:spTree>
    <p:extLst>
      <p:ext uri="{BB962C8B-B14F-4D97-AF65-F5344CB8AC3E}">
        <p14:creationId xmlns:p14="http://schemas.microsoft.com/office/powerpoint/2010/main" val="355943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2317-2928-934F-89ED-DC1D560A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Who am I?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2DFC-6FF6-944C-BC21-76F95C31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fontAlgn="base"/>
            <a:r>
              <a:rPr lang="en-IN" sz="2400" strike="sngStrike"/>
              <a:t>Assistant</a:t>
            </a:r>
            <a:r>
              <a:rPr lang="en-IN" sz="2400"/>
              <a:t> </a:t>
            </a:r>
            <a:r>
              <a:rPr lang="en-IN" sz="2400" strike="sngStrike"/>
              <a:t>Associate</a:t>
            </a:r>
            <a:r>
              <a:rPr lang="en-IN" sz="2400"/>
              <a:t> Professor of Computer Science </a:t>
            </a:r>
          </a:p>
          <a:p>
            <a:pPr fontAlgn="base"/>
            <a:r>
              <a:rPr lang="en-IN" sz="2400"/>
              <a:t>Ph.D. from School of Computer Science, Carnegie Mellon University (CMU) </a:t>
            </a:r>
          </a:p>
          <a:p>
            <a:pPr fontAlgn="base"/>
            <a:r>
              <a:rPr lang="en-IN" sz="2400"/>
              <a:t>Research interests </a:t>
            </a:r>
          </a:p>
          <a:p>
            <a:pPr lvl="1" fontAlgn="base"/>
            <a:r>
              <a:rPr lang="en-IN"/>
              <a:t>Computational Social Science </a:t>
            </a:r>
          </a:p>
          <a:p>
            <a:pPr lvl="1" fontAlgn="base"/>
            <a:r>
              <a:rPr lang="en-IN"/>
              <a:t>Social (Societal) Computing </a:t>
            </a:r>
          </a:p>
          <a:p>
            <a:pPr lvl="1" fontAlgn="base"/>
            <a:r>
              <a:rPr lang="en-IN"/>
              <a:t>Privacy &amp; Security in Social Media </a:t>
            </a:r>
          </a:p>
          <a:p>
            <a:pPr fontAlgn="base"/>
            <a:r>
              <a:rPr lang="en-IN" sz="2400"/>
              <a:t>Courses I teach </a:t>
            </a:r>
          </a:p>
          <a:p>
            <a:pPr lvl="1" fontAlgn="base"/>
            <a:r>
              <a:rPr lang="en-IN"/>
              <a:t>Data &amp; Applications (1), 4+ </a:t>
            </a:r>
          </a:p>
          <a:p>
            <a:pPr lvl="1" fontAlgn="base"/>
            <a:r>
              <a:rPr lang="en-IN"/>
              <a:t>Online Privacy (1) </a:t>
            </a:r>
          </a:p>
          <a:p>
            <a:pPr lvl="1" fontAlgn="base"/>
            <a:r>
              <a:rPr lang="en-IN"/>
              <a:t>Privacy and Security in Online Social Media (8), 4+   </a:t>
            </a:r>
          </a:p>
          <a:p>
            <a:pPr lvl="1" fontAlgn="base"/>
            <a:r>
              <a:rPr lang="en-IN"/>
              <a:t>Designing Human </a:t>
            </a:r>
            <a:r>
              <a:rPr lang="en-IN" err="1"/>
              <a:t>Centered</a:t>
            </a:r>
            <a:r>
              <a:rPr lang="en-IN"/>
              <a:t> Systems (5), 4+  </a:t>
            </a:r>
          </a:p>
          <a:p>
            <a:pPr lvl="1" fontAlgn="base"/>
            <a:r>
              <a:rPr lang="en-IN"/>
              <a:t>Research methods / Advanced research methods (2), 4+  </a:t>
            </a:r>
          </a:p>
          <a:p>
            <a:pPr lvl="1" fontAlgn="base"/>
            <a:r>
              <a:rPr lang="en-IN"/>
              <a:t>Foundations of Computer Security (5), 4+  </a:t>
            </a:r>
          </a:p>
          <a:p>
            <a:pPr lvl="1" fontAlgn="base"/>
            <a:r>
              <a:rPr lang="en-IN"/>
              <a:t>Big Data &amp; Policing (1), 4+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DF23F-FD78-C94B-ACA2-C3B81136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6CBA0D-F9C8-2D42-B97A-ACF1875D10E3}"/>
              </a:ext>
            </a:extLst>
          </p:cNvPr>
          <p:cNvSpPr/>
          <p:nvPr/>
        </p:nvSpPr>
        <p:spPr>
          <a:xfrm rot="20733900">
            <a:off x="7812360" y="2283718"/>
            <a:ext cx="88678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14120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769E-7876-9F49-AE54-728A01E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My Philosophy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E96B6-692B-F94A-83A9-E419C7F1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IN"/>
              <a:t>“It is our choices [project, group members, course, professor to work with </a:t>
            </a:r>
            <a:r>
              <a:rPr lang="en-IN">
                <a:sym typeface="Wingdings" pitchFamily="2" charset="2"/>
              </a:rPr>
              <a:t> </a:t>
            </a:r>
            <a:r>
              <a:rPr lang="en-IN"/>
              <a:t>etc.], Harry, that show what we truly are, far more than our abilities.”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C2FD-5041-EB42-B449-641BE636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A picture containing text, person, black&#10;&#10;Description automatically generated">
            <a:extLst>
              <a:ext uri="{FF2B5EF4-FFF2-40B4-BE49-F238E27FC236}">
                <a16:creationId xmlns:a16="http://schemas.microsoft.com/office/drawing/2014/main" id="{21FCE9AD-C284-2B4A-81B7-549C8207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355726"/>
            <a:ext cx="6457950" cy="21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769E-7876-9F49-AE54-728A01ED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My Philosophy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E96B6-692B-F94A-83A9-E419C7F10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IN"/>
              <a:t>Work </a:t>
            </a:r>
            <a:r>
              <a:rPr lang="en-IN" strike="sngStrike"/>
              <a:t>hard</a:t>
            </a:r>
            <a:r>
              <a:rPr lang="en-IN"/>
              <a:t> smart, play hard </a:t>
            </a:r>
          </a:p>
          <a:p>
            <a:pPr marL="0" indent="0" fontAlgn="base">
              <a:buNone/>
            </a:pPr>
            <a:r>
              <a:rPr lang="en-IN" i="1"/>
              <a:t>Brick walls are there for a reason. The brick walls are not there to keep us out. The brick walls are there to show how badly we want something</a:t>
            </a:r>
            <a:r>
              <a:rPr lang="en-IN"/>
              <a:t>. </a:t>
            </a:r>
          </a:p>
          <a:p>
            <a:pPr marL="0" indent="0" fontAlgn="base">
              <a:buNone/>
            </a:pPr>
            <a:r>
              <a:rPr lang="en-IN"/>
              <a:t>If the requests are reasonable, most of the course related decisions (deadline extension, …) , will be student-friendly, so, concentrate on the content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C2FD-5041-EB42-B449-641BE636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17506-6F39-1442-92CF-3A602C7A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1378"/>
            <a:ext cx="1855118" cy="12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0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3685D-1965-234F-9F64-04E81A2A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2499D-8F34-A243-962B-3D649B38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4213225" cy="5143500"/>
          </a:xfrm>
          <a:prstGeom prst="rect">
            <a:avLst/>
          </a:prstGeom>
          <a:noFill/>
          <a:ln>
            <a:solidFill>
              <a:srgbClr val="45AC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91F21C-575F-D545-B4CB-3775EF31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46" y="0"/>
            <a:ext cx="4464050" cy="5143500"/>
          </a:xfrm>
          <a:prstGeom prst="rect">
            <a:avLst/>
          </a:prstGeom>
          <a:noFill/>
          <a:ln>
            <a:solidFill>
              <a:srgbClr val="45AC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54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CD9D-8C6D-BC44-B90D-39C5C354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at the end of the semester!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3685D-1965-234F-9F64-04E81A2A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E083C-7E78-9845-8771-3B7EE7C8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34512"/>
            <a:ext cx="7812360" cy="3620530"/>
          </a:xfrm>
          <a:prstGeom prst="rect">
            <a:avLst/>
          </a:prstGeom>
          <a:ln>
            <a:solidFill>
              <a:srgbClr val="45AC1A"/>
            </a:solidFill>
          </a:ln>
        </p:spPr>
      </p:pic>
    </p:spTree>
    <p:extLst>
      <p:ext uri="{BB962C8B-B14F-4D97-AF65-F5344CB8AC3E}">
        <p14:creationId xmlns:p14="http://schemas.microsoft.com/office/powerpoint/2010/main" val="293876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96F2-D755-614C-9AEB-63FC9FD6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should I teach this course?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95D40-4440-194A-83F6-A5EF7F459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Super thrilled and excited about the topic </a:t>
            </a:r>
          </a:p>
          <a:p>
            <a:pPr marL="0" indent="0">
              <a:buNone/>
            </a:pPr>
            <a:r>
              <a:rPr lang="en-US"/>
              <a:t>Realization on the importance of systems being responsible &amp; safe  </a:t>
            </a:r>
          </a:p>
          <a:p>
            <a:pPr marL="0" indent="0">
              <a:buNone/>
            </a:pPr>
            <a:r>
              <a:rPr lang="en-US"/>
              <a:t>Multiple Ph.D. students, Masters / DD, UG, RAs work with me in this area </a:t>
            </a:r>
          </a:p>
          <a:p>
            <a:pPr marL="0" indent="0">
              <a:buNone/>
            </a:pPr>
            <a:r>
              <a:rPr lang="en-US"/>
              <a:t>There are plans for summer school around this topic on campus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818B5-FFA2-E84E-9616-D8B77E24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46553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2-Widescree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34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DC-PPT-Style2-Widescreen</vt:lpstr>
      <vt:lpstr>CS7.405 Responsible &amp; Safe AI Systems</vt:lpstr>
      <vt:lpstr>Protocol </vt:lpstr>
      <vt:lpstr>Who you are? </vt:lpstr>
      <vt:lpstr>Who am I? </vt:lpstr>
      <vt:lpstr>My Philosophy </vt:lpstr>
      <vt:lpstr>My Philosophy </vt:lpstr>
      <vt:lpstr>PowerPoint Presentation</vt:lpstr>
      <vt:lpstr>Fun at the end of the semester! </vt:lpstr>
      <vt:lpstr>Why should I teach this course? </vt:lpstr>
      <vt:lpstr>Post Conditions</vt:lpstr>
      <vt:lpstr>Pedagogy</vt:lpstr>
      <vt:lpstr>Grading, Relative </vt:lpstr>
      <vt:lpstr>Project evaluation </vt:lpstr>
      <vt:lpstr>TAs </vt:lpstr>
      <vt:lpstr>TAs </vt:lpstr>
      <vt:lpstr>Project Mentors (optional) </vt:lpstr>
      <vt:lpstr>Disclaimer </vt:lpstr>
      <vt:lpstr>Other details </vt:lpstr>
      <vt:lpstr>Guest Lectures </vt:lpstr>
      <vt:lpstr>Plagiarism </vt:lpstr>
      <vt:lpstr>Topics that we will cover </vt:lpstr>
      <vt:lpstr>Moodle  </vt:lpstr>
      <vt:lpstr>Course website </vt:lpstr>
      <vt:lpstr> Award </vt:lpstr>
      <vt:lpstr>Service Level Agreement </vt:lpstr>
      <vt:lpstr>Who you are? </vt:lpstr>
      <vt:lpstr>Any questions / clarifications? </vt:lpstr>
      <vt:lpstr>Improvement in AI capabilities: Your list? Your life time?   </vt:lpstr>
      <vt:lpstr>Improvement in AI capabilities </vt:lpstr>
      <vt:lpstr>Improvement in AI capabilities: Your list? </vt:lpstr>
      <vt:lpstr>Activity #1</vt:lpstr>
      <vt:lpstr>Any questions? </vt:lpstr>
      <vt:lpstr>Bibliography / Acknowledgements </vt:lpstr>
      <vt:lpstr>PowerPoint Presentation</vt:lpstr>
    </vt:vector>
  </TitlesOfParts>
  <Company>Carnegie Mellon University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PreCog</dc:title>
  <dc:creator>P K</dc:creator>
  <cp:revision>2</cp:revision>
  <cp:lastPrinted>2022-01-04T05:53:04Z</cp:lastPrinted>
  <dcterms:created xsi:type="dcterms:W3CDTF">2015-01-21T16:30:43Z</dcterms:created>
  <dcterms:modified xsi:type="dcterms:W3CDTF">2024-02-01T05:52:12Z</dcterms:modified>
</cp:coreProperties>
</file>